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C149B-8769-47D7-8ED0-00DD83C30710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0AC35-784F-42B7-A510-2F1DBDA4869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742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AC35-784F-42B7-A510-2F1DBDA48690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5577D7-5624-4E9F-BB21-2238393D3706}" type="datetimeFigureOut">
              <a:rPr lang="it-IT" smtClean="0"/>
              <a:pPr/>
              <a:t>08/03/2021</a:t>
            </a:fld>
            <a:endParaRPr lang="it-IT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7F4CBF-AAF8-4D71-BE76-45704F6C6F5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zGGwodik_E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7772400" cy="1470025"/>
          </a:xfrm>
        </p:spPr>
        <p:txBody>
          <a:bodyPr/>
          <a:lstStyle/>
          <a:p>
            <a:r>
              <a:rPr lang="it-IT" b="1" dirty="0"/>
              <a:t>PW (Purity Water)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629160" cy="2639144"/>
          </a:xfrm>
        </p:spPr>
        <p:txBody>
          <a:bodyPr>
            <a:normAutofit/>
          </a:bodyPr>
          <a:lstStyle/>
          <a:p>
            <a:pPr algn="l"/>
            <a:r>
              <a:rPr lang="it-IT" sz="2000" dirty="0"/>
              <a:t>Isis Città di Luino “Carlo Volontè”</a:t>
            </a:r>
          </a:p>
          <a:p>
            <a:pPr algn="l"/>
            <a:r>
              <a:rPr lang="it-IT" sz="2000" dirty="0"/>
              <a:t>Classe 4° sia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/>
              <a:t>Gruppo composto da: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/>
              <a:t>Passera Gianluca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/>
              <a:t>Capato Simone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/>
              <a:t>Ghiouani Amine</a:t>
            </a:r>
          </a:p>
          <a:p>
            <a:pPr algn="l">
              <a:buFont typeface="Arial" pitchFamily="34" charset="0"/>
              <a:buChar char="•"/>
            </a:pPr>
            <a:r>
              <a:rPr lang="it-IT" sz="2000" dirty="0"/>
              <a:t>Ruocco Vincenzo</a:t>
            </a:r>
          </a:p>
          <a:p>
            <a:pPr algn="l"/>
            <a:endParaRPr lang="it-IT" sz="2000" dirty="0"/>
          </a:p>
        </p:txBody>
      </p:sp>
      <p:pic>
        <p:nvPicPr>
          <p:cNvPr id="1027" name="Picture 3" descr="C:\Users\passera.gianluca.ISISLUINO2\Desktop\logo  imp.png"/>
          <p:cNvPicPr>
            <a:picLocks noChangeAspect="1" noChangeArrowheads="1"/>
          </p:cNvPicPr>
          <p:nvPr/>
        </p:nvPicPr>
        <p:blipFill>
          <a:blip r:embed="rId3" cstate="print"/>
          <a:srcRect l="19437" t="13875" r="26613" b="8612"/>
          <a:stretch>
            <a:fillRect/>
          </a:stretch>
        </p:blipFill>
        <p:spPr bwMode="auto">
          <a:xfrm>
            <a:off x="5940152" y="620688"/>
            <a:ext cx="2053858" cy="177609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83568" y="19168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«La salvezza per i nostri fiumi»</a:t>
            </a: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ccia a destra 13"/>
          <p:cNvSpPr/>
          <p:nvPr/>
        </p:nvSpPr>
        <p:spPr>
          <a:xfrm rot="5400000">
            <a:off x="2492702" y="5580306"/>
            <a:ext cx="398774" cy="2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 rot="5400000">
            <a:off x="2564710" y="4500186"/>
            <a:ext cx="398774" cy="2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 rot="2487538">
            <a:off x="6057266" y="3488377"/>
            <a:ext cx="935094" cy="2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 rot="5400000">
            <a:off x="4972785" y="3532271"/>
            <a:ext cx="335152" cy="2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 rot="7853246">
            <a:off x="3765413" y="3567180"/>
            <a:ext cx="680617" cy="2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squadra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/>
              <a:t>Per fare si che l’azienda duri nel tempo occorre assumere persone competenti ed organizzare i vari ruoli alla perfezione. La struttura della nostra azienda sarebbe la seguente:</a:t>
            </a:r>
          </a:p>
        </p:txBody>
      </p:sp>
      <p:sp>
        <p:nvSpPr>
          <p:cNvPr id="4" name="Ovale 3"/>
          <p:cNvSpPr/>
          <p:nvPr/>
        </p:nvSpPr>
        <p:spPr>
          <a:xfrm>
            <a:off x="4067944" y="2852936"/>
            <a:ext cx="230425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CEO</a:t>
            </a:r>
          </a:p>
        </p:txBody>
      </p:sp>
      <p:sp>
        <p:nvSpPr>
          <p:cNvPr id="5" name="Ovale 4"/>
          <p:cNvSpPr/>
          <p:nvPr/>
        </p:nvSpPr>
        <p:spPr>
          <a:xfrm>
            <a:off x="1835696" y="3789040"/>
            <a:ext cx="214314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Responsabile Produzione</a:t>
            </a:r>
          </a:p>
        </p:txBody>
      </p:sp>
      <p:sp>
        <p:nvSpPr>
          <p:cNvPr id="6" name="Ovale 5"/>
          <p:cNvSpPr/>
          <p:nvPr/>
        </p:nvSpPr>
        <p:spPr>
          <a:xfrm>
            <a:off x="4211960" y="3861048"/>
            <a:ext cx="214314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Responsabile </a:t>
            </a:r>
          </a:p>
          <a:p>
            <a:pPr algn="ctr"/>
            <a:r>
              <a:rPr lang="it-IT" sz="1600" b="1" dirty="0"/>
              <a:t>Marketing</a:t>
            </a:r>
          </a:p>
        </p:txBody>
      </p:sp>
      <p:sp>
        <p:nvSpPr>
          <p:cNvPr id="7" name="Ovale 6"/>
          <p:cNvSpPr/>
          <p:nvPr/>
        </p:nvSpPr>
        <p:spPr>
          <a:xfrm>
            <a:off x="6588224" y="3789040"/>
            <a:ext cx="214314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Responsabile </a:t>
            </a:r>
          </a:p>
          <a:p>
            <a:pPr algn="ctr"/>
            <a:r>
              <a:rPr lang="it-IT" sz="1600" b="1" dirty="0"/>
              <a:t>Vendite</a:t>
            </a:r>
          </a:p>
        </p:txBody>
      </p:sp>
      <p:sp>
        <p:nvSpPr>
          <p:cNvPr id="8" name="Ovale 7"/>
          <p:cNvSpPr/>
          <p:nvPr/>
        </p:nvSpPr>
        <p:spPr>
          <a:xfrm>
            <a:off x="1547664" y="4869160"/>
            <a:ext cx="214314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5 Ingegneri</a:t>
            </a:r>
          </a:p>
        </p:txBody>
      </p:sp>
      <p:sp>
        <p:nvSpPr>
          <p:cNvPr id="13" name="Ovale 12"/>
          <p:cNvSpPr/>
          <p:nvPr/>
        </p:nvSpPr>
        <p:spPr>
          <a:xfrm>
            <a:off x="1619672" y="5949280"/>
            <a:ext cx="214314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9/10 operai</a:t>
            </a:r>
          </a:p>
        </p:txBody>
      </p:sp>
      <p:sp>
        <p:nvSpPr>
          <p:cNvPr id="15" name="Ovale 14"/>
          <p:cNvSpPr/>
          <p:nvPr/>
        </p:nvSpPr>
        <p:spPr>
          <a:xfrm>
            <a:off x="4355976" y="5013176"/>
            <a:ext cx="214314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Impiegato</a:t>
            </a:r>
          </a:p>
        </p:txBody>
      </p:sp>
      <p:sp>
        <p:nvSpPr>
          <p:cNvPr id="16" name="Ovale 15"/>
          <p:cNvSpPr/>
          <p:nvPr/>
        </p:nvSpPr>
        <p:spPr>
          <a:xfrm>
            <a:off x="7000860" y="4941168"/>
            <a:ext cx="214314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Impiegato</a:t>
            </a:r>
          </a:p>
        </p:txBody>
      </p:sp>
      <p:sp>
        <p:nvSpPr>
          <p:cNvPr id="17" name="Freccia a destra 16"/>
          <p:cNvSpPr/>
          <p:nvPr/>
        </p:nvSpPr>
        <p:spPr>
          <a:xfrm rot="5400000">
            <a:off x="5156998" y="4644202"/>
            <a:ext cx="398774" cy="2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 rot="5400000">
            <a:off x="7732649" y="4588831"/>
            <a:ext cx="432048" cy="2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1" grpId="0" animBg="1"/>
      <p:bldP spid="10" grpId="0" animBg="1"/>
      <p:bldP spid="9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Previsioni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4627240" cy="4525963"/>
          </a:xfrm>
        </p:spPr>
        <p:txBody>
          <a:bodyPr>
            <a:normAutofit/>
          </a:bodyPr>
          <a:lstStyle/>
          <a:p>
            <a:r>
              <a:rPr lang="it-IT" sz="2800" dirty="0"/>
              <a:t>Per i primi due anni abbiamo intenzione di limitare la distribuzione del nostro prodotto solo a livello nazionale, tuttavia dal secondo biennio, è nostra intenzione diffonderlo anche a livello europeo e globale.</a:t>
            </a:r>
          </a:p>
        </p:txBody>
      </p:sp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00808"/>
            <a:ext cx="2304256" cy="151216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444208" y="11247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Fiume Danubio (Romania)</a:t>
            </a:r>
          </a:p>
        </p:txBody>
      </p:sp>
      <p:pic>
        <p:nvPicPr>
          <p:cNvPr id="3076" name="Picture 4" descr="Risultati immagini per inquinamento g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861048"/>
            <a:ext cx="2317948" cy="178956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660232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Gange (India)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Utilizzo di fondi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5419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Per poter avviare bene l’azienda abbiamo bisogno:</a:t>
            </a:r>
          </a:p>
          <a:p>
            <a:pPr algn="ctr">
              <a:buFont typeface="Wingdings 2" pitchFamily="18" charset="2"/>
              <a:buChar char=""/>
            </a:pPr>
            <a:r>
              <a:rPr lang="it-IT" dirty="0"/>
              <a:t>Un prestito di 1.200.000€</a:t>
            </a:r>
          </a:p>
          <a:p>
            <a:pPr>
              <a:buNone/>
            </a:pPr>
            <a:r>
              <a:rPr lang="it-IT" dirty="0"/>
              <a:t> Esso ci verrà concesso da una banca o finanziamenti da parte dell’UE, con contributi agevolati e remunerabile in 7 anni.</a:t>
            </a:r>
          </a:p>
        </p:txBody>
      </p:sp>
      <p:pic>
        <p:nvPicPr>
          <p:cNvPr id="1026" name="Picture 2" descr="Risultati immagini per presti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16832"/>
            <a:ext cx="2880320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bisogno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4176464" cy="45259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it-IT" sz="2800" dirty="0"/>
              <a:t>Ridurre al massimo il livello di sostanze inquinanti presente nei corsi d’acqua</a:t>
            </a:r>
          </a:p>
          <a:p>
            <a:pPr marL="571500" indent="-571500">
              <a:buFont typeface="+mj-lt"/>
              <a:buAutoNum type="romanLcPeriod"/>
            </a:pPr>
            <a:r>
              <a:rPr lang="it-IT" sz="2800" dirty="0"/>
              <a:t> (Es. idrocarburi).</a:t>
            </a:r>
          </a:p>
          <a:p>
            <a:pPr marL="571500" indent="-571500">
              <a:buNone/>
            </a:pPr>
            <a:endParaRPr lang="it-IT" sz="2800" dirty="0"/>
          </a:p>
        </p:txBody>
      </p:sp>
      <p:pic>
        <p:nvPicPr>
          <p:cNvPr id="1026" name="Picture 2" descr="Risultati immagini per fiume inquin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793604" cy="2124075"/>
          </a:xfrm>
          <a:prstGeom prst="rect">
            <a:avLst/>
          </a:prstGeom>
          <a:noFill/>
        </p:spPr>
      </p:pic>
      <p:pic>
        <p:nvPicPr>
          <p:cNvPr id="1028" name="Picture 4" descr="Risultati immagini per fiume inquinato pesci mor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744416" cy="2121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valore di un progetto unico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556792"/>
            <a:ext cx="4752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/>
              <a:t>Alla base del nostro progetto vi è presente una tecnologia importantissima:</a:t>
            </a:r>
          </a:p>
          <a:p>
            <a:pPr>
              <a:buNone/>
            </a:pPr>
            <a:endParaRPr lang="it-IT" sz="2000" dirty="0"/>
          </a:p>
          <a:p>
            <a:pPr marL="457200" indent="-457200">
              <a:buFont typeface="+mj-lt"/>
              <a:buAutoNum type="arabicParenR"/>
            </a:pPr>
            <a:r>
              <a:rPr lang="it-IT" sz="2000" dirty="0"/>
              <a:t>Il filtro contenente il</a:t>
            </a:r>
            <a:r>
              <a:rPr lang="it-IT" sz="2000" i="1" dirty="0"/>
              <a:t> </a:t>
            </a:r>
            <a:r>
              <a:rPr lang="it-IT" sz="2000" i="1" u="sng" dirty="0"/>
              <a:t>grafene</a:t>
            </a:r>
            <a:r>
              <a:rPr lang="it-IT" sz="2000" dirty="0"/>
              <a:t>, un materiale in grado di trattenere numerose sostanze inquinanti e non.</a:t>
            </a:r>
          </a:p>
          <a:p>
            <a:pPr marL="457200" indent="-457200">
              <a:buFont typeface="+mj-lt"/>
              <a:buAutoNum type="arabicParenR"/>
            </a:pPr>
            <a:endParaRPr lang="it-IT" sz="2000" dirty="0"/>
          </a:p>
          <a:p>
            <a:pPr marL="457200" indent="-457200">
              <a:buFont typeface="+mj-lt"/>
              <a:buAutoNum type="arabicParenR"/>
            </a:pPr>
            <a:endParaRPr lang="it-IT" sz="2000" dirty="0"/>
          </a:p>
        </p:txBody>
      </p:sp>
      <p:pic>
        <p:nvPicPr>
          <p:cNvPr id="15362" name="Picture 2" descr="Risultati immagini per graf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88840"/>
            <a:ext cx="3024336" cy="194421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156176" y="14847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Grafene </a:t>
            </a:r>
          </a:p>
        </p:txBody>
      </p:sp>
      <p:pic>
        <p:nvPicPr>
          <p:cNvPr id="15364" name="Picture 4" descr="Risultati immagini per turbina VL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073" y="4509120"/>
            <a:ext cx="3048000" cy="223837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251960" y="3900937"/>
            <a:ext cx="399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Filtro di </a:t>
            </a:r>
            <a:r>
              <a:rPr lang="it-IT" dirty="0" err="1"/>
              <a:t>grafene</a:t>
            </a:r>
            <a:r>
              <a:rPr lang="it-IT" dirty="0"/>
              <a:t> inserito nell’impianto di supporto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3281">
            <a:off x="6469264" y="5401742"/>
            <a:ext cx="1277619" cy="112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0" y="4982588"/>
            <a:ext cx="3452340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45091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Griglia di acciaio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 descr="immagine progetto business pl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6439799" cy="442974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Disegno tecnico del progetto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36096" y="1700808"/>
            <a:ext cx="1714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b="1" i="1" dirty="0">
                <a:solidFill>
                  <a:srgbClr val="FF0000"/>
                </a:solidFill>
              </a:rPr>
              <a:t>Diga</a:t>
            </a:r>
          </a:p>
          <a:p>
            <a:pPr marL="342900" indent="-342900">
              <a:buAutoNum type="arabicPeriod"/>
            </a:pPr>
            <a:r>
              <a:rPr lang="it-IT" b="1" i="1" dirty="0">
                <a:solidFill>
                  <a:srgbClr val="FF0000"/>
                </a:solidFill>
              </a:rPr>
              <a:t>Filtro contenente il grafene  </a:t>
            </a:r>
          </a:p>
          <a:p>
            <a:pPr marL="342900" indent="-342900">
              <a:buAutoNum type="arabicPeriod"/>
            </a:pPr>
            <a:r>
              <a:rPr lang="it-IT" b="1" i="1" dirty="0">
                <a:solidFill>
                  <a:srgbClr val="FF0000"/>
                </a:solidFill>
              </a:rPr>
              <a:t>Griglia( per trattenere grossi materiali)</a:t>
            </a:r>
          </a:p>
          <a:p>
            <a:pPr marL="342900" indent="-342900">
              <a:buAutoNum type="arabicPeriod"/>
            </a:pPr>
            <a:r>
              <a:rPr lang="it-IT" b="1" i="1" dirty="0">
                <a:solidFill>
                  <a:srgbClr val="FF0000"/>
                </a:solidFill>
              </a:rPr>
              <a:t>Paratoia (alzabile)</a:t>
            </a:r>
          </a:p>
        </p:txBody>
      </p:sp>
      <p:pic>
        <p:nvPicPr>
          <p:cNvPr id="20484" name="Picture 4" descr="Risultati immagini per salsicciotto graf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2286016" cy="1704466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3131840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499992" y="234888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572000" y="270892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499992" y="306896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Freccia in giù 14"/>
          <p:cNvSpPr/>
          <p:nvPr/>
        </p:nvSpPr>
        <p:spPr>
          <a:xfrm rot="17097794">
            <a:off x="3314402" y="1125992"/>
            <a:ext cx="332806" cy="2096596"/>
          </a:xfrm>
          <a:prstGeom prst="downArrow">
            <a:avLst>
              <a:gd name="adj1" fmla="val 53318"/>
              <a:gd name="adj2" fmla="val 50000"/>
            </a:avLst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 spd="slow" advClick="0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Tecnologia utilizzata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Video-spiegazione grafene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 chi è diretto il nostro progetto?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56792"/>
            <a:ext cx="763284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/>
              <a:t>Tale progetto è diretto agli enti territoriali:</a:t>
            </a:r>
          </a:p>
          <a:p>
            <a:r>
              <a:rPr lang="it-IT" sz="2400" dirty="0"/>
              <a:t> regioni</a:t>
            </a:r>
          </a:p>
          <a:p>
            <a:r>
              <a:rPr lang="it-IT" sz="2400" dirty="0"/>
              <a:t> province</a:t>
            </a:r>
          </a:p>
          <a:p>
            <a:r>
              <a:rPr lang="it-IT" sz="2400" dirty="0"/>
              <a:t> comuni</a:t>
            </a:r>
          </a:p>
        </p:txBody>
      </p:sp>
      <p:pic>
        <p:nvPicPr>
          <p:cNvPr id="16386" name="Picture 2" descr="Risultati immagini per mappa fiumi inquinati it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3600400" cy="344237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851920" y="450912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Mappa fiumi inquinati  (Italia)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Come intendiamo espandere il nostro progetto sul mercato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Attraverso la creazione di campagne sensibilizzanti che possono convincere gli enti ad acquistare tale prodotto;</a:t>
            </a:r>
          </a:p>
          <a:p>
            <a:r>
              <a:rPr lang="it-IT" dirty="0"/>
              <a:t>Convincere tali enti che con la vendita di alcune sostanze trattenute dal nostro progetto possono ottenere un profitto;</a:t>
            </a:r>
          </a:p>
          <a:p>
            <a:r>
              <a:rPr lang="it-IT" dirty="0"/>
              <a:t>Precisare che i costi di manutenzione riguardano esclusivamente il cambio del filtro, il cui costo potrebbe essere recuperato dalla vendita del materiale recuperato.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 vantaggi del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136904" cy="41764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Trattenere qualsiasi sostanza inquinante  +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Facilità nel sostituire il filtro                        +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Riciclaggio di componenti inquinanti     raccolti                                                          +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Aumento qualità della vita                           +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Attrattiva sociale                                          =</a:t>
            </a:r>
          </a:p>
          <a:p>
            <a:pPr marL="514350" indent="-514350">
              <a:buNone/>
            </a:pPr>
            <a:r>
              <a:rPr lang="it-IT" dirty="0"/>
              <a:t>               Salvaguardia dell’ambiente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Chi sono i nostri possibili competitori?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3214686"/>
            <a:ext cx="3567910" cy="31511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/>
              <a:t>Data la combinazione di nuove tecnologie poco usate, l’attuale numero di competitori è pari a zero, occorre però brevettare il progetto</a:t>
            </a:r>
          </a:p>
        </p:txBody>
      </p:sp>
      <p:pic>
        <p:nvPicPr>
          <p:cNvPr id="17410" name="Picture 2" descr="Risultati immagini per brevet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8286776" cy="1643074"/>
          </a:xfrm>
          <a:prstGeom prst="rect">
            <a:avLst/>
          </a:prstGeom>
          <a:noFill/>
        </p:spPr>
      </p:pic>
      <p:pic>
        <p:nvPicPr>
          <p:cNvPr id="17412" name="Picture 4" descr="Risultati immagini per brevet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4143404" cy="3000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444</TotalTime>
  <Words>419</Words>
  <Application>Microsoft Office PowerPoint</Application>
  <PresentationFormat>Presentazione su schermo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Terra</vt:lpstr>
      <vt:lpstr>PW (Purity Water)</vt:lpstr>
      <vt:lpstr>Il bisogno</vt:lpstr>
      <vt:lpstr>Il valore di un progetto unico</vt:lpstr>
      <vt:lpstr>Disegno tecnico del progetto</vt:lpstr>
      <vt:lpstr>Tecnologia utilizzata</vt:lpstr>
      <vt:lpstr>A chi è diretto il nostro progetto?</vt:lpstr>
      <vt:lpstr>Come intendiamo espandere il nostro progetto sul mercato</vt:lpstr>
      <vt:lpstr>I vantaggi del progetto</vt:lpstr>
      <vt:lpstr>Chi sono i nostri possibili competitori?</vt:lpstr>
      <vt:lpstr>La squadra</vt:lpstr>
      <vt:lpstr>Previsioni</vt:lpstr>
      <vt:lpstr>Utilizzo di fondi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progetto PW (Purity Water)</dc:title>
  <dc:creator>passera.gianluca</dc:creator>
  <cp:lastModifiedBy>Gianluca Passera</cp:lastModifiedBy>
  <cp:revision>94</cp:revision>
  <dcterms:created xsi:type="dcterms:W3CDTF">2020-01-07T10:20:25Z</dcterms:created>
  <dcterms:modified xsi:type="dcterms:W3CDTF">2021-03-08T21:04:37Z</dcterms:modified>
</cp:coreProperties>
</file>